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0" r:id="rId2"/>
    <p:sldId id="291" r:id="rId3"/>
    <p:sldId id="304" r:id="rId4"/>
    <p:sldId id="302" r:id="rId5"/>
    <p:sldId id="303" r:id="rId6"/>
    <p:sldId id="256" r:id="rId7"/>
    <p:sldId id="259" r:id="rId8"/>
    <p:sldId id="261" r:id="rId9"/>
    <p:sldId id="271" r:id="rId10"/>
    <p:sldId id="260" r:id="rId11"/>
    <p:sldId id="258" r:id="rId12"/>
    <p:sldId id="257" r:id="rId13"/>
    <p:sldId id="272" r:id="rId14"/>
    <p:sldId id="274" r:id="rId15"/>
    <p:sldId id="275" r:id="rId16"/>
    <p:sldId id="267" r:id="rId17"/>
    <p:sldId id="295" r:id="rId18"/>
    <p:sldId id="273" r:id="rId19"/>
    <p:sldId id="296" r:id="rId20"/>
    <p:sldId id="294" r:id="rId21"/>
    <p:sldId id="297" r:id="rId22"/>
    <p:sldId id="281" r:id="rId23"/>
    <p:sldId id="280" r:id="rId24"/>
    <p:sldId id="277" r:id="rId25"/>
    <p:sldId id="298" r:id="rId26"/>
    <p:sldId id="265" r:id="rId27"/>
    <p:sldId id="293" r:id="rId28"/>
    <p:sldId id="278" r:id="rId29"/>
    <p:sldId id="299" r:id="rId30"/>
    <p:sldId id="290" r:id="rId31"/>
    <p:sldId id="301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3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4E5B1-9D5A-4293-BFEA-2DFC318B467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0DA8-BF98-4577-8BF9-156D079435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56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0DA8-BF98-4577-8BF9-156D079435C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84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0DA8-BF98-4577-8BF9-156D079435C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82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0DA8-BF98-4577-8BF9-156D079435C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62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Thank you again for your generosity in volunteering.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makes this tournament and the experience of debating possible for our students.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00DA8-BF98-4577-8BF9-156D079435C4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5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5A486-E54E-46EB-B030-6CE29BE5C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F8F799-B1A0-4CA8-AD4A-E8197E6E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00ECCA-AF75-4746-969A-36C68A50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B5183C-67D4-49D1-908A-7CC45CDD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0A03E-6AEB-426E-A825-F27A62CB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5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B7DA2-4028-4562-AF67-48E3D392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1182E7-C1E6-4242-AD34-F645C48BD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3BD715-A55A-4909-9AB0-047F3E56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6CFC74-5522-46CB-8902-D8F06975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2FAA7F-2054-46A0-8B83-B2205BB1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9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84A4ED-86CD-4B84-A2B4-DBB4E956E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FA9261-8653-4182-A13C-D689FDACB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DF0FD0-D4C4-4D1C-8167-06AA5D03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3A3F7-B73F-43D3-BAF5-35558093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385BB-548A-48BE-94B0-EA6600CA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4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EF134-2CA7-4E31-8E92-32C7E960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026797-0891-43F7-9FAB-24D7F19D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EC45-533D-46BE-8E8B-44C5E3DA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CB52F7-4220-47EA-9497-94FD7494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DCE08B-4B49-4D41-AC96-C7D88A85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2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8A651-D01A-4CBE-AB4A-E17A28DA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0704FB-9B00-4731-AA17-9C16D7DEE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129813-4725-4BF5-9171-1D52B42D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A0A54-C10F-44DC-B51F-46F351F5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8E2D2-9C92-43C7-9B8E-9BBAB90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4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C3807-5CDD-4B15-B7DF-60D047C3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55D6E8-4B75-447B-8A05-58C37F700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E7D929-53F6-4AC6-8E8A-4CF2746F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CF5207-DCEB-4530-8EA6-B2C1193D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5CAA56-6607-48C9-9703-C0CEE39D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53D4EA-BF16-483B-AD14-81A4D114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9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42182-8E8C-4070-8186-20EB33E7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1DF625-885F-40E3-83DD-E27FF7E7F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03E330-70B8-4C7E-BFD6-EC2B1E299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DA1F63-70AA-482D-88A2-5E094978E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A23C75-4FD2-4039-A60F-2E2C4BE33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B1766D-2CB4-48CC-8143-D785A742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881676-CC3C-4474-88BC-6C5C9D38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DED7F5-F98B-40F9-9570-6DFB92E8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EF04D-2C2F-4A3C-B274-F4F7A497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FB7F07-AEC5-4E56-95C8-67FB102B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5E1DA0-30A4-45E5-AB22-C3A03BEA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BABD55-321C-4853-9CAC-C7C0BB8A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5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944BB9-081F-40CE-ABAE-1E76C415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31AB0B-4C2B-404F-9ADE-95088287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818F18-D338-424F-BB28-F4D7800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4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C47ED-0DAB-4311-BB6C-4E017775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FC9E79-66A9-49D4-903C-01D97C82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FE7D26-79BF-4877-B849-47FF1201D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279E2B-C6C1-47AD-AC44-AC98A654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CB7C70-5B45-4A83-A731-F01AF9BA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9DC3B8-0CF8-4439-A12D-1B4C5DC0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59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9823-20F8-46CF-BA6D-9E0D2778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C35FA-CE7A-4DF9-B4BF-77EA097DF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E0CF2A-0D8D-4E2C-9EFD-3F2E4A7E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6A5B1E-22A3-4C09-B0CF-471508D1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529ADC-3F53-42A8-910B-D31751D1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0784FC-8F7F-4B6C-BC9A-9B69BDCD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4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6DF5B8-D0AA-46F8-AF14-B09934B9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236DCF-B1A8-4282-87A0-A2D7E1743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0A0001-66CC-4887-83FD-5077FB699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0371-3BD8-4292-8D05-E74481E1BAD8}" type="datetimeFigureOut">
              <a:rPr lang="en-CA" smtClean="0"/>
              <a:t>2021-10-20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38450-D916-4632-B601-4AE68AD3E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F613E-62C0-490F-917D-9C5FAB5D6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2BD2-C7BF-45EC-BFF8-71A330BAD2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75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pn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76C8C4-41D2-4AE2-9C2A-C4AD7296A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60" y="2315436"/>
            <a:ext cx="2429596" cy="2679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1DE729-7656-4D84-8A7E-1F642CEF2C1D}"/>
              </a:ext>
            </a:extLst>
          </p:cNvPr>
          <p:cNvSpPr txBox="1"/>
          <p:nvPr/>
        </p:nvSpPr>
        <p:spPr>
          <a:xfrm>
            <a:off x="0" y="5017641"/>
            <a:ext cx="122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/>
              <a:t>ONLINE</a:t>
            </a:r>
            <a:r>
              <a:rPr lang="en-US" sz="5400" b="1" dirty="0"/>
              <a:t> DEBATE TOURNAMENT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0E929-661F-47E9-8AA3-115F940C4872}"/>
              </a:ext>
            </a:extLst>
          </p:cNvPr>
          <p:cNvSpPr txBox="1"/>
          <p:nvPr/>
        </p:nvSpPr>
        <p:spPr>
          <a:xfrm>
            <a:off x="0" y="119720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ONTARIO PRO-CON DEBATE FORUM</a:t>
            </a:r>
          </a:p>
          <a:p>
            <a:pPr algn="ctr"/>
            <a:r>
              <a:rPr lang="en-US" sz="2000" b="1" dirty="0"/>
              <a:t>Established 1960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6978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xmlns="" id="{75275C25-27DD-4CF5-9A9B-2D548C369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6" y="1401787"/>
            <a:ext cx="11233108" cy="47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8000">
        <p:fade/>
      </p:transition>
    </mc:Choice>
    <mc:Fallback xmlns="">
      <p:transition spd="med" advClick="0" advTm="5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C3B918C-603E-43E4-8436-9E7D00024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19695"/>
              </p:ext>
            </p:extLst>
          </p:nvPr>
        </p:nvGraphicFramePr>
        <p:xfrm>
          <a:off x="2004969" y="1459611"/>
          <a:ext cx="6948531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6986">
                  <a:extLst>
                    <a:ext uri="{9D8B030D-6E8A-4147-A177-3AD203B41FA5}">
                      <a16:colId xmlns:a16="http://schemas.microsoft.com/office/drawing/2014/main" xmlns="" val="2496974597"/>
                    </a:ext>
                  </a:extLst>
                </a:gridCol>
                <a:gridCol w="1091545">
                  <a:extLst>
                    <a:ext uri="{9D8B030D-6E8A-4147-A177-3AD203B41FA5}">
                      <a16:colId xmlns:a16="http://schemas.microsoft.com/office/drawing/2014/main" xmlns="" val="1117902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1st Affirmative constructive speech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5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789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1st Affirmative cross-ex. by 2nd Negative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3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449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1st Negative constructive speech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5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218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1st Negative cross-ex. by 1st Affirmative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3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58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2nd Affirmative constructive speech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5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004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2nd Affirmative cross-ex. by 1st Negative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3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342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2nd Negative constructive speech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5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541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2nd Negative cross-ex. by 2nd Affirmative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3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6789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Preparation for Rebuttals</a:t>
                      </a:r>
                      <a:endParaRPr lang="en-C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5 min.</a:t>
                      </a:r>
                      <a:endParaRPr lang="en-C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970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1st Negative rebuttal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3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353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1st Affirmative rebuttal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3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189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2nd Negative rebuttal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3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654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2nd Affirmative rebuttal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90"/>
                        </a:spcAft>
                      </a:pPr>
                      <a:r>
                        <a:rPr lang="en-US" sz="2400" b="1" dirty="0">
                          <a:effectLst/>
                        </a:rPr>
                        <a:t>3 min.</a:t>
                      </a:r>
                      <a:endParaRPr lang="en-C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762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66781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22453A-D01E-4F39-B33B-5370D6FFF715}"/>
              </a:ext>
            </a:extLst>
          </p:cNvPr>
          <p:cNvSpPr txBox="1"/>
          <p:nvPr/>
        </p:nvSpPr>
        <p:spPr>
          <a:xfrm>
            <a:off x="1963024" y="638346"/>
            <a:ext cx="629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The order of speaking is as follows:</a:t>
            </a:r>
          </a:p>
        </p:txBody>
      </p:sp>
    </p:spTree>
    <p:extLst>
      <p:ext uri="{BB962C8B-B14F-4D97-AF65-F5344CB8AC3E}">
        <p14:creationId xmlns:p14="http://schemas.microsoft.com/office/powerpoint/2010/main" val="28214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3000">
        <p:fade/>
      </p:transition>
    </mc:Choice>
    <mc:Fallback xmlns="">
      <p:transition spd="med" advClick="0" advTm="6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DE8894-FDF1-4C1A-B367-BA1BC3C17733}"/>
              </a:ext>
            </a:extLst>
          </p:cNvPr>
          <p:cNvSpPr txBox="1"/>
          <p:nvPr/>
        </p:nvSpPr>
        <p:spPr>
          <a:xfrm>
            <a:off x="1178350" y="2065161"/>
            <a:ext cx="102186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/>
              <a:t>1</a:t>
            </a:r>
            <a:r>
              <a:rPr lang="en-CA" sz="3200" baseline="30000" dirty="0"/>
              <a:t>st</a:t>
            </a:r>
            <a:r>
              <a:rPr lang="en-CA" sz="3200" dirty="0"/>
              <a:t> Affirmative starts debate by defining resolution, outlines terms of the debate, which are defined in reasonable, straightforward manner.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200" dirty="0"/>
              <a:t>Not allowed to "squirrel" resolution (define it in such a way that it cannot actually be debated); cannot be defined in an outrageous, ridiculous, narrow manner (as in “BIRT We must defund the police”; then debaters define “police” as an 80’s rock band).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09BF86-6010-4B8D-B585-59A97FCADA69}"/>
              </a:ext>
            </a:extLst>
          </p:cNvPr>
          <p:cNvSpPr txBox="1"/>
          <p:nvPr/>
        </p:nvSpPr>
        <p:spPr>
          <a:xfrm>
            <a:off x="1" y="95210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Defining the Terms of the Resolution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18593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4000">
        <p:fade/>
      </p:transition>
    </mc:Choice>
    <mc:Fallback xmlns="">
      <p:transition spd="med" advClick="0" advTm="5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DF800-B8B3-47D9-BF95-6FE5CF72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844703"/>
            <a:ext cx="5564224" cy="5376984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CA" sz="3400" dirty="0"/>
              <a:t>1</a:t>
            </a:r>
            <a:r>
              <a:rPr lang="en-CA" sz="3400" baseline="30000" dirty="0"/>
              <a:t>st</a:t>
            </a:r>
            <a:r>
              <a:rPr lang="en-CA" sz="3400" dirty="0"/>
              <a:t> AFF also cannot define resolution broadly or in such a way that it becomes </a:t>
            </a:r>
            <a:r>
              <a:rPr lang="en-CA" sz="3400" i="1" dirty="0"/>
              <a:t>truism</a:t>
            </a:r>
            <a:r>
              <a:rPr lang="en-CA" sz="3400" dirty="0"/>
              <a:t> (statement that is undebatable because it is naturally true as in “BIRT the sky is blue”).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CA" sz="3400" dirty="0"/>
              <a:t>Debaters penalized if definitions inappropriately limiting, with maximum penalty being loss of debate.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 descr="A picture containing text, person, wall, standing&#10;&#10;Description automatically generated">
            <a:extLst>
              <a:ext uri="{FF2B5EF4-FFF2-40B4-BE49-F238E27FC236}">
                <a16:creationId xmlns:a16="http://schemas.microsoft.com/office/drawing/2014/main" xmlns="" id="{1280495C-502A-402C-9964-83C58954B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5410200" cy="80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0">
        <p:fade/>
      </p:transition>
    </mc:Choice>
    <mc:Fallback xmlns="">
      <p:transition spd="med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0F576A-95E7-490B-9D86-5BD488CB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10" y="596264"/>
            <a:ext cx="5713429" cy="5880736"/>
          </a:xfrm>
        </p:spPr>
        <p:txBody>
          <a:bodyPr>
            <a:normAutofit/>
          </a:bodyPr>
          <a:lstStyle/>
          <a:p>
            <a:pPr lvl="0"/>
            <a:r>
              <a:rPr lang="en-CA" sz="3200" dirty="0"/>
              <a:t>Negative team must accept AFF definitions, debate on those terms.</a:t>
            </a:r>
          </a:p>
          <a:p>
            <a:pPr lvl="0"/>
            <a:r>
              <a:rPr lang="en-CA" sz="3200" dirty="0"/>
              <a:t>If it strongly disagrees with definitions, members can state their concerns in debate.</a:t>
            </a:r>
          </a:p>
          <a:p>
            <a:pPr lvl="0"/>
            <a:r>
              <a:rPr lang="en-CA" sz="3200" dirty="0"/>
              <a:t>Judge will take this into consideration when scoring.</a:t>
            </a:r>
          </a:p>
          <a:p>
            <a:pPr lvl="0"/>
            <a:r>
              <a:rPr lang="en-CA" sz="3200" dirty="0"/>
              <a:t>If negative team does not refute affirmative team arguments, it cannot win debate.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 picture containing person, music&#10;&#10;Description automatically generated">
            <a:extLst>
              <a:ext uri="{FF2B5EF4-FFF2-40B4-BE49-F238E27FC236}">
                <a16:creationId xmlns:a16="http://schemas.microsoft.com/office/drawing/2014/main" xmlns="" id="{B48435A7-64CF-4DAC-B923-EE16D8EA2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58" y="0"/>
            <a:ext cx="5147742" cy="7340945"/>
          </a:xfrm>
          <a:prstGeom prst="rect">
            <a:avLst/>
          </a:prstGeom>
        </p:spPr>
      </p:pic>
      <p:pic>
        <p:nvPicPr>
          <p:cNvPr id="2" name="Recording 15">
            <a:hlinkClick r:id="" action="ppaction://media"/>
            <a:extLst>
              <a:ext uri="{FF2B5EF4-FFF2-40B4-BE49-F238E27FC236}">
                <a16:creationId xmlns:a16="http://schemas.microsoft.com/office/drawing/2014/main" xmlns="" id="{AF2FEC5F-3513-41B9-9E99-03B086F27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9990" y="6233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8000">
        <p:fade/>
      </p:transition>
    </mc:Choice>
    <mc:Fallback xmlns="">
      <p:transition spd="med" advClick="0" advTm="4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3968F0-565A-4D75-9180-5E08BB96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528906"/>
            <a:ext cx="3651466" cy="6062394"/>
          </a:xfrm>
        </p:spPr>
        <p:txBody>
          <a:bodyPr>
            <a:normAutofit/>
          </a:bodyPr>
          <a:lstStyle/>
          <a:p>
            <a:pPr lvl="0"/>
            <a:r>
              <a:rPr lang="en-CA" sz="2200" dirty="0"/>
              <a:t>Traditionally speeches incorporate conventional language of debate as in: "Honourable judge, patient timekeeper, my worthy opponents, and my most esteemed colleague..." </a:t>
            </a:r>
          </a:p>
          <a:p>
            <a:pPr lvl="0"/>
            <a:r>
              <a:rPr lang="en-CA" sz="2200" dirty="0"/>
              <a:t>Experienced debaters find creative ways to breathe new life into these phrases. </a:t>
            </a:r>
          </a:p>
          <a:p>
            <a:pPr lvl="0"/>
            <a:r>
              <a:rPr lang="en-CA" sz="2200" dirty="0"/>
              <a:t>Speeches marked on tone, style, deportment, persuasiveness, eye contact, decorum (appropriate acknowledgement of audience).</a:t>
            </a:r>
          </a:p>
          <a:p>
            <a:pPr lvl="0"/>
            <a:r>
              <a:rPr lang="en-US" sz="2200" dirty="0"/>
              <a:t>15 seconds grace per speech.</a:t>
            </a:r>
            <a:endParaRPr lang="en-CA" sz="2200" dirty="0"/>
          </a:p>
          <a:p>
            <a:pPr marL="0" indent="0">
              <a:buNone/>
            </a:pP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14260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7000">
        <p:fade/>
      </p:transition>
    </mc:Choice>
    <mc:Fallback xmlns="">
      <p:transition spd="med" advClick="0" advTm="7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EA2FCF0-DDD2-44D4-98E6-05C478BC0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9" y="572681"/>
            <a:ext cx="8117304" cy="60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8000">
        <p:fade/>
      </p:transition>
    </mc:Choice>
    <mc:Fallback xmlns="">
      <p:transition spd="med" advClick="0" advTm="9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713980-D787-4630-B97D-2FB885592682}"/>
              </a:ext>
            </a:extLst>
          </p:cNvPr>
          <p:cNvSpPr txBox="1"/>
          <p:nvPr/>
        </p:nvSpPr>
        <p:spPr>
          <a:xfrm>
            <a:off x="0" y="1959429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15 second </a:t>
            </a:r>
          </a:p>
          <a:p>
            <a:pPr algn="ctr"/>
            <a:r>
              <a:rPr lang="en-US" sz="9600" dirty="0"/>
              <a:t>grace period</a:t>
            </a:r>
            <a:endParaRPr lang="en-CA" sz="9600" dirty="0"/>
          </a:p>
        </p:txBody>
      </p:sp>
      <p:pic>
        <p:nvPicPr>
          <p:cNvPr id="3" name="Recording 18">
            <a:hlinkClick r:id="" action="ppaction://media"/>
            <a:extLst>
              <a:ext uri="{FF2B5EF4-FFF2-40B4-BE49-F238E27FC236}">
                <a16:creationId xmlns:a16="http://schemas.microsoft.com/office/drawing/2014/main" xmlns="" id="{69E22AB5-F9CF-4741-9621-7FD1BEB81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94486" y="61539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5000">
        <p:fade/>
      </p:transition>
    </mc:Choice>
    <mc:Fallback xmlns="">
      <p:transition spd="med" advClick="0" advTm="6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4394-8BB3-457F-B8EF-DADD5AAD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Cross-examining the Witness</a:t>
            </a:r>
            <a:endParaRPr lang="en-CA" b="1" dirty="0">
              <a:latin typeface="+mn-lt"/>
            </a:endParaRPr>
          </a:p>
        </p:txBody>
      </p:sp>
      <p:pic>
        <p:nvPicPr>
          <p:cNvPr id="7" name="Content Placeholder 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xmlns="" id="{C38E4B30-A93A-4927-9228-37A0DFE05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" y="1690688"/>
            <a:ext cx="4888523" cy="460959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905F87-1025-4768-88EA-A637C3FAF691}"/>
              </a:ext>
            </a:extLst>
          </p:cNvPr>
          <p:cNvSpPr txBox="1"/>
          <p:nvPr/>
        </p:nvSpPr>
        <p:spPr>
          <a:xfrm>
            <a:off x="5384799" y="1745681"/>
            <a:ext cx="5544458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548640" algn="l"/>
                <a:tab pos="-91440" algn="l"/>
                <a:tab pos="365760" algn="l"/>
                <a:tab pos="720090" algn="l"/>
                <a:tab pos="1280160" algn="l"/>
                <a:tab pos="1737360" algn="l"/>
                <a:tab pos="2194560" algn="l"/>
                <a:tab pos="2651760" algn="l"/>
                <a:tab pos="3108960" algn="l"/>
                <a:tab pos="3566160" algn="l"/>
                <a:tab pos="4023360" algn="l"/>
                <a:tab pos="4480560" algn="l"/>
                <a:tab pos="4937760" algn="l"/>
                <a:tab pos="5394960" algn="l"/>
                <a:tab pos="5852160" algn="l"/>
              </a:tabLst>
            </a:pPr>
            <a:r>
              <a:rPr lang="en-CA" sz="2900" dirty="0">
                <a:effectLst/>
                <a:ea typeface="Times New Roman" panose="02020603050405020304" pitchFamily="18" charset="0"/>
              </a:rPr>
              <a:t>Examiner </a:t>
            </a:r>
            <a:r>
              <a:rPr lang="en-CA" sz="2900" i="1" dirty="0">
                <a:effectLst/>
                <a:ea typeface="Times New Roman" panose="02020603050405020304" pitchFamily="18" charset="0"/>
              </a:rPr>
              <a:t>must ask</a:t>
            </a:r>
            <a:r>
              <a:rPr lang="en-CA" sz="2900" dirty="0">
                <a:effectLst/>
                <a:ea typeface="Times New Roman" panose="02020603050405020304" pitchFamily="18" charset="0"/>
              </a:rPr>
              <a:t> direct questions; can refer to witness as "</a:t>
            </a:r>
            <a:r>
              <a:rPr lang="en-CA" sz="2900" dirty="0">
                <a:ea typeface="Times New Roman" panose="02020603050405020304" pitchFamily="18" charset="0"/>
              </a:rPr>
              <a:t>you," </a:t>
            </a:r>
            <a:r>
              <a:rPr lang="en-CA" sz="2900" dirty="0">
                <a:effectLst/>
                <a:ea typeface="Times New Roman" panose="02020603050405020304" pitchFamily="18" charset="0"/>
              </a:rPr>
              <a:t>never by name.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548640" algn="l"/>
                <a:tab pos="-91440" algn="l"/>
                <a:tab pos="365760" algn="l"/>
                <a:tab pos="720090" algn="l"/>
                <a:tab pos="1280160" algn="l"/>
                <a:tab pos="1737360" algn="l"/>
                <a:tab pos="2194560" algn="l"/>
                <a:tab pos="2651760" algn="l"/>
                <a:tab pos="3108960" algn="l"/>
                <a:tab pos="3566160" algn="l"/>
                <a:tab pos="4023360" algn="l"/>
                <a:tab pos="4480560" algn="l"/>
                <a:tab pos="4937760" algn="l"/>
                <a:tab pos="5394960" algn="l"/>
                <a:tab pos="5852160" algn="l"/>
              </a:tabLst>
            </a:pPr>
            <a:r>
              <a:rPr lang="en-CA" sz="2900" dirty="0">
                <a:effectLst/>
                <a:ea typeface="Times New Roman" panose="02020603050405020304" pitchFamily="18" charset="0"/>
              </a:rPr>
              <a:t>Cannot make speeches in hopes that it will strengthen team's arguments.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548640" algn="l"/>
                <a:tab pos="-91440" algn="l"/>
                <a:tab pos="365760" algn="l"/>
                <a:tab pos="720090" algn="l"/>
                <a:tab pos="1280160" algn="l"/>
                <a:tab pos="1737360" algn="l"/>
                <a:tab pos="2194560" algn="l"/>
                <a:tab pos="2651760" algn="l"/>
                <a:tab pos="3108960" algn="l"/>
                <a:tab pos="3566160" algn="l"/>
                <a:tab pos="4023360" algn="l"/>
                <a:tab pos="4480560" algn="l"/>
                <a:tab pos="4937760" algn="l"/>
                <a:tab pos="5394960" algn="l"/>
                <a:tab pos="5852160" algn="l"/>
              </a:tabLst>
            </a:pPr>
            <a:r>
              <a:rPr lang="en-CA" sz="2900" dirty="0">
                <a:effectLst/>
                <a:ea typeface="Times New Roman" panose="02020603050405020304" pitchFamily="18" charset="0"/>
              </a:rPr>
              <a:t>Not allowed to simply demand "yes or no" answers; witness allowed to justify his/her answer.</a:t>
            </a:r>
          </a:p>
        </p:txBody>
      </p:sp>
    </p:spTree>
    <p:extLst>
      <p:ext uri="{BB962C8B-B14F-4D97-AF65-F5344CB8AC3E}">
        <p14:creationId xmlns:p14="http://schemas.microsoft.com/office/powerpoint/2010/main" val="6351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000">
        <p:fade/>
      </p:transition>
    </mc:Choice>
    <mc:Fallback xmlns="">
      <p:transition spd="med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hairpiece&#10;&#10;Description automatically generated">
            <a:extLst>
              <a:ext uri="{FF2B5EF4-FFF2-40B4-BE49-F238E27FC236}">
                <a16:creationId xmlns:a16="http://schemas.microsoft.com/office/drawing/2014/main" xmlns="" id="{E71AF1AD-D860-4809-BB61-A76E9897B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31966"/>
            <a:ext cx="4839093" cy="49171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C4802F-9216-462C-BB8E-1949BD1AF9D6}"/>
              </a:ext>
            </a:extLst>
          </p:cNvPr>
          <p:cNvSpPr txBox="1"/>
          <p:nvPr/>
        </p:nvSpPr>
        <p:spPr>
          <a:xfrm>
            <a:off x="494907" y="1406769"/>
            <a:ext cx="583332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548640" algn="l"/>
                <a:tab pos="-91440" algn="l"/>
                <a:tab pos="365760" algn="l"/>
                <a:tab pos="720090" algn="l"/>
                <a:tab pos="1280160" algn="l"/>
                <a:tab pos="1737360" algn="l"/>
                <a:tab pos="2194560" algn="l"/>
                <a:tab pos="2651760" algn="l"/>
                <a:tab pos="3108960" algn="l"/>
                <a:tab pos="3566160" algn="l"/>
                <a:tab pos="4023360" algn="l"/>
                <a:tab pos="4480560" algn="l"/>
                <a:tab pos="4937760" algn="l"/>
                <a:tab pos="5394960" algn="l"/>
                <a:tab pos="5852160" algn="l"/>
              </a:tabLst>
            </a:pPr>
            <a:r>
              <a:rPr lang="en-CA" sz="3300" dirty="0">
                <a:effectLst/>
                <a:ea typeface="Times New Roman" panose="02020603050405020304" pitchFamily="18" charset="0"/>
              </a:rPr>
              <a:t>Examiner cannot interrupt witness before he or she has had time to answer question.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548640" algn="l"/>
                <a:tab pos="-91440" algn="l"/>
                <a:tab pos="365760" algn="l"/>
                <a:tab pos="720090" algn="l"/>
                <a:tab pos="1280160" algn="l"/>
                <a:tab pos="1737360" algn="l"/>
                <a:tab pos="2194560" algn="l"/>
                <a:tab pos="2651760" algn="l"/>
                <a:tab pos="3108960" algn="l"/>
                <a:tab pos="3566160" algn="l"/>
                <a:tab pos="4023360" algn="l"/>
                <a:tab pos="4480560" algn="l"/>
                <a:tab pos="4937760" algn="l"/>
                <a:tab pos="5394960" algn="l"/>
                <a:tab pos="5852160" algn="l"/>
              </a:tabLst>
            </a:pPr>
            <a:r>
              <a:rPr lang="en-CA" sz="3300" dirty="0">
                <a:effectLst/>
                <a:ea typeface="Times New Roman" panose="02020603050405020304" pitchFamily="18" charset="0"/>
              </a:rPr>
              <a:t>However, after 30 seconds, examiner allowed to interject with "thank you".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548640" algn="l"/>
                <a:tab pos="-91440" algn="l"/>
                <a:tab pos="365760" algn="l"/>
                <a:tab pos="720090" algn="l"/>
                <a:tab pos="1280160" algn="l"/>
                <a:tab pos="1737360" algn="l"/>
                <a:tab pos="2194560" algn="l"/>
                <a:tab pos="2651760" algn="l"/>
                <a:tab pos="3108960" algn="l"/>
                <a:tab pos="3566160" algn="l"/>
                <a:tab pos="4023360" algn="l"/>
                <a:tab pos="4480560" algn="l"/>
                <a:tab pos="4937760" algn="l"/>
                <a:tab pos="5394960" algn="l"/>
                <a:tab pos="5852160" algn="l"/>
              </a:tabLst>
            </a:pPr>
            <a:r>
              <a:rPr lang="en-CA" sz="3300" dirty="0">
                <a:effectLst/>
                <a:ea typeface="Times New Roman" panose="02020603050405020304" pitchFamily="18" charset="0"/>
              </a:rPr>
              <a:t>Witness cannot ask questions; witness can ask examiner for clarification.</a:t>
            </a:r>
          </a:p>
        </p:txBody>
      </p:sp>
    </p:spTree>
    <p:extLst>
      <p:ext uri="{BB962C8B-B14F-4D97-AF65-F5344CB8AC3E}">
        <p14:creationId xmlns:p14="http://schemas.microsoft.com/office/powerpoint/2010/main" val="16022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7000">
        <p:fade/>
      </p:transition>
    </mc:Choice>
    <mc:Fallback xmlns="">
      <p:transition spd="med" advClick="0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D4894-B983-4057-B1F9-A292C91DE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8169"/>
            <a:ext cx="12192000" cy="884209"/>
          </a:xfrm>
        </p:spPr>
        <p:txBody>
          <a:bodyPr>
            <a:normAutofit fontScale="90000"/>
          </a:bodyPr>
          <a:lstStyle/>
          <a:p>
            <a:r>
              <a:rPr lang="en-CA" b="1" dirty="0">
                <a:latin typeface="+mn-lt"/>
              </a:rPr>
              <a:t>Thank You for Volunteering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0FEF91-0A38-4449-AE6C-9533191964B0}"/>
              </a:ext>
            </a:extLst>
          </p:cNvPr>
          <p:cNvSpPr txBox="1"/>
          <p:nvPr/>
        </p:nvSpPr>
        <p:spPr>
          <a:xfrm>
            <a:off x="930734" y="1596466"/>
            <a:ext cx="54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Normally, one PRO-CON (or cross-examination) debate requires approximately an hour to stage. It consists of three main activities: speeches, cross-examination questioning, and rebuttals, producing a debate of approximately 50-60 minutes. League debates use one judge per room to determine a winning team.</a:t>
            </a:r>
          </a:p>
        </p:txBody>
      </p:sp>
    </p:spTree>
    <p:extLst>
      <p:ext uri="{BB962C8B-B14F-4D97-AF65-F5344CB8AC3E}">
        <p14:creationId xmlns:p14="http://schemas.microsoft.com/office/powerpoint/2010/main" val="31567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6000">
        <p:fade/>
      </p:transition>
    </mc:Choice>
    <mc:Fallback xmlns="">
      <p:transition spd="med" advClick="0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xmlns="" id="{11769B27-928E-41AE-A226-1BA3CFDF7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1107"/>
            <a:ext cx="12192000" cy="8279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A15D66-4335-4589-BEAB-D73B4F47583D}"/>
              </a:ext>
            </a:extLst>
          </p:cNvPr>
          <p:cNvSpPr txBox="1"/>
          <p:nvPr/>
        </p:nvSpPr>
        <p:spPr>
          <a:xfrm>
            <a:off x="3280227" y="1149416"/>
            <a:ext cx="65314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Debaters must act in a courteous, polite manner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Debaters must not attempt to belittle or insult opponents.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General rule: "Attack the point, not the person".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Heckling not allowed. 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" name="Recording 21">
            <a:hlinkClick r:id="" action="ppaction://media"/>
            <a:extLst>
              <a:ext uri="{FF2B5EF4-FFF2-40B4-BE49-F238E27FC236}">
                <a16:creationId xmlns:a16="http://schemas.microsoft.com/office/drawing/2014/main" xmlns="" id="{BB49EB21-C2AD-4CF8-91E6-012EE1DDD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1047" y="6116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9000">
        <p:fade/>
      </p:transition>
    </mc:Choice>
    <mc:Fallback xmlns="">
      <p:transition spd="med" advClick="0" advTm="6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BF727-5467-40E2-9FF5-4507109F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7385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C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Specific Points of Interest for Judges</a:t>
            </a:r>
            <a:endParaRPr lang="en-CA" dirty="0"/>
          </a:p>
        </p:txBody>
      </p:sp>
      <p:pic>
        <p:nvPicPr>
          <p:cNvPr id="12" name="Content Placeholder 11" descr="A picture containing person, tree, outdoor, standing&#10;&#10;Description automatically generated">
            <a:extLst>
              <a:ext uri="{FF2B5EF4-FFF2-40B4-BE49-F238E27FC236}">
                <a16:creationId xmlns:a16="http://schemas.microsoft.com/office/drawing/2014/main" xmlns="" id="{19F0642F-BC4B-4831-80E6-108E8B6036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83"/>
            <a:ext cx="4572000" cy="560506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3E8DB6-B96D-4CA9-A4E8-FF6FDAF5EF74}"/>
              </a:ext>
            </a:extLst>
          </p:cNvPr>
          <p:cNvSpPr txBox="1"/>
          <p:nvPr/>
        </p:nvSpPr>
        <p:spPr>
          <a:xfrm>
            <a:off x="5155325" y="1596575"/>
            <a:ext cx="59335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2900" dirty="0">
                <a:effectLst/>
                <a:ea typeface="Times New Roman" panose="02020603050405020304" pitchFamily="18" charset="0"/>
              </a:rPr>
              <a:t>Be sure to complete 1 ballot for each round of debate that you judge.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2900" dirty="0">
                <a:effectLst/>
                <a:ea typeface="Times New Roman" panose="02020603050405020304" pitchFamily="18" charset="0"/>
              </a:rPr>
              <a:t>Strive for impartiality.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2900" dirty="0">
                <a:ea typeface="Times New Roman" panose="02020603050405020304" pitchFamily="18" charset="0"/>
              </a:rPr>
              <a:t>W</a:t>
            </a:r>
            <a:r>
              <a:rPr lang="en-CA" sz="2900" dirty="0">
                <a:effectLst/>
                <a:ea typeface="Times New Roman" panose="02020603050405020304" pitchFamily="18" charset="0"/>
              </a:rPr>
              <a:t>e encourage students not to debate in school uniforms to maintain anonymity.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2900" dirty="0"/>
              <a:t>Judges are welcomed to jot down comments in order of speaking as the debate progresses</a:t>
            </a:r>
            <a:r>
              <a:rPr lang="en-CA" sz="29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9000">
        <p:fade/>
      </p:transition>
    </mc:Choice>
    <mc:Fallback xmlns="">
      <p:transition spd="med" advClick="0" advTm="6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C89E4-E46A-4EB6-B9A0-7A5CD0CB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6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What an Effective Speech Looks Like: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Delivery (10 marks)</a:t>
            </a:r>
            <a:endParaRPr lang="en-CA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5E3A79-FD50-4AA0-8968-F2D99B0E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3725"/>
          </a:xfrm>
        </p:spPr>
        <p:txBody>
          <a:bodyPr>
            <a:normAutofit/>
          </a:bodyPr>
          <a:lstStyle/>
          <a:p>
            <a:r>
              <a:rPr lang="en-CA" sz="3600" dirty="0"/>
              <a:t>Fidgeting?</a:t>
            </a:r>
          </a:p>
          <a:p>
            <a:r>
              <a:rPr lang="en-CA" sz="3600" dirty="0"/>
              <a:t>Folded arms or hands in pockets?</a:t>
            </a:r>
          </a:p>
          <a:p>
            <a:r>
              <a:rPr lang="en-CA" sz="3600" dirty="0"/>
              <a:t>Talking too quickly?</a:t>
            </a:r>
          </a:p>
          <a:p>
            <a:r>
              <a:rPr lang="en-CA" sz="3600" dirty="0"/>
              <a:t>Monotone voice?</a:t>
            </a:r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AAEE90-2096-4D6A-AFDB-81E517358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0775"/>
            <a:ext cx="5183188" cy="3257550"/>
          </a:xfrm>
        </p:spPr>
        <p:txBody>
          <a:bodyPr>
            <a:normAutofit/>
          </a:bodyPr>
          <a:lstStyle/>
          <a:p>
            <a:r>
              <a:rPr lang="en-CA" sz="3600" dirty="0"/>
              <a:t>Slouching or swaying?</a:t>
            </a:r>
          </a:p>
          <a:p>
            <a:r>
              <a:rPr lang="en-CA" sz="3600" dirty="0"/>
              <a:t>Hesitating or stalling?</a:t>
            </a:r>
          </a:p>
          <a:p>
            <a:r>
              <a:rPr lang="en-CA" sz="3600" dirty="0"/>
              <a:t>Minimal eye contact? </a:t>
            </a:r>
          </a:p>
          <a:p>
            <a:r>
              <a:rPr lang="en-CA" sz="3600" dirty="0"/>
              <a:t>Dependent on notes?</a:t>
            </a:r>
          </a:p>
          <a:p>
            <a:r>
              <a:rPr lang="en-CA" sz="3600" dirty="0"/>
              <a:t>Lack of energy?</a:t>
            </a:r>
          </a:p>
        </p:txBody>
      </p:sp>
    </p:spTree>
    <p:extLst>
      <p:ext uri="{BB962C8B-B14F-4D97-AF65-F5344CB8AC3E}">
        <p14:creationId xmlns:p14="http://schemas.microsoft.com/office/powerpoint/2010/main" val="7870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8000">
        <p:fade/>
      </p:transition>
    </mc:Choice>
    <mc:Fallback xmlns="">
      <p:transition spd="med" advClick="0" advTm="6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53D50-EDAB-4CAF-A620-CFEF7C92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Speech Content (20 marks)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CC65BA-22C5-4213-9296-F025D519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5105400"/>
          </a:xfrm>
        </p:spPr>
        <p:txBody>
          <a:bodyPr>
            <a:normAutofit/>
          </a:bodyPr>
          <a:lstStyle/>
          <a:p>
            <a:pPr lvl="0"/>
            <a:r>
              <a:rPr lang="en-CA" sz="3600" dirty="0"/>
              <a:t>"Road-mapping", reasoning, creativity, logic, validity of facts, refutation of opponents' arguments, decorum.</a:t>
            </a:r>
          </a:p>
          <a:p>
            <a:pPr lvl="0"/>
            <a:r>
              <a:rPr lang="en-CA" sz="3600" dirty="0"/>
              <a:t>Only 1</a:t>
            </a:r>
            <a:r>
              <a:rPr lang="en-CA" sz="3600" baseline="30000" dirty="0"/>
              <a:t>st</a:t>
            </a:r>
            <a:r>
              <a:rPr lang="en-CA" sz="3600" dirty="0"/>
              <a:t> Affirmative delivers pre-prepared speech; all other debaters must incorporate refutation based on information heard in debate.</a:t>
            </a:r>
          </a:p>
          <a:p>
            <a:pPr lvl="0"/>
            <a:r>
              <a:rPr lang="en-US" sz="3600" dirty="0"/>
              <a:t>B</a:t>
            </a:r>
            <a:r>
              <a:rPr lang="en-CA" sz="3600" dirty="0" err="1"/>
              <a:t>egin</a:t>
            </a:r>
            <a:r>
              <a:rPr lang="en-CA" sz="3600" dirty="0"/>
              <a:t> or end speech with refutation? How much of each subsequent speech should be devoted to thorough refutation? 30-50%.</a:t>
            </a:r>
          </a:p>
          <a:p>
            <a:endParaRPr lang="en-CA" dirty="0"/>
          </a:p>
        </p:txBody>
      </p:sp>
      <p:pic>
        <p:nvPicPr>
          <p:cNvPr id="4" name="Recording 24">
            <a:hlinkClick r:id="" action="ppaction://media"/>
            <a:extLst>
              <a:ext uri="{FF2B5EF4-FFF2-40B4-BE49-F238E27FC236}">
                <a16:creationId xmlns:a16="http://schemas.microsoft.com/office/drawing/2014/main" xmlns="" id="{BF2C4869-07C0-4E20-AEC3-78F00ECED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5536" y="59560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8000">
        <p:fade/>
      </p:transition>
    </mc:Choice>
    <mc:Fallback xmlns="">
      <p:transition spd="med" advClick="0" advTm="9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3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4E3718-F091-4E18-B9F2-4B396BD0CF19}"/>
              </a:ext>
            </a:extLst>
          </p:cNvPr>
          <p:cNvSpPr txBox="1"/>
          <p:nvPr/>
        </p:nvSpPr>
        <p:spPr>
          <a:xfrm>
            <a:off x="1028700" y="1466849"/>
            <a:ext cx="10325100" cy="5362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96000" lvl="0" indent="-396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Are questions logical, relevant, concise, pointed, precise, and politely-worded? Does examiner avoid speech-making?</a:t>
            </a:r>
          </a:p>
          <a:p>
            <a:pPr marL="396000" lvl="0" indent="-396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Examiners cannot force simple "yes or no" answers.</a:t>
            </a:r>
          </a:p>
          <a:p>
            <a:pPr marL="396000" lvl="0" indent="-396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If examiners abruptly interrupt witnesses before they have had time to answer properly, then penalties will result; 30 second allowance for responses.</a:t>
            </a:r>
          </a:p>
          <a:p>
            <a:pPr marL="396000" indent="-396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</a:rPr>
              <a:t>Examiner must not be discourteous or “badger the witness”; cannot  interrupt an answer.</a:t>
            </a:r>
          </a:p>
          <a:p>
            <a:pPr marL="396000" lvl="0" indent="-396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</a:rPr>
              <a:t>Witness must answer all questions as asked; penalized for evaded questions or perceived as “hostile witness”. </a:t>
            </a:r>
          </a:p>
          <a:p>
            <a:pPr marL="396000" indent="-396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</a:rPr>
              <a:t>Witness cannot ask questions; can only ask examiner for clarification.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473A10-CC94-486F-9426-7EE48F7D149C}"/>
              </a:ext>
            </a:extLst>
          </p:cNvPr>
          <p:cNvSpPr txBox="1"/>
          <p:nvPr/>
        </p:nvSpPr>
        <p:spPr>
          <a:xfrm>
            <a:off x="0" y="527050"/>
            <a:ext cx="1219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</a:rPr>
              <a:t>Questioning (6 marks)</a:t>
            </a:r>
            <a:endParaRPr lang="en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5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9000">
        <p:fade/>
      </p:transition>
    </mc:Choice>
    <mc:Fallback xmlns="">
      <p:transition spd="med" advClick="0" advTm="5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1EBE0A-07AC-4623-ABE2-93AF72D088B6}"/>
              </a:ext>
            </a:extLst>
          </p:cNvPr>
          <p:cNvSpPr txBox="1"/>
          <p:nvPr/>
        </p:nvSpPr>
        <p:spPr>
          <a:xfrm>
            <a:off x="0" y="478977"/>
            <a:ext cx="1230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Answering (6 marks)</a:t>
            </a:r>
            <a:endParaRPr lang="en-CA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F4C1FD-70F5-4CFA-BF92-C49904CD3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59" y="1794339"/>
            <a:ext cx="6140841" cy="4280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9D42DE-AFBC-49C5-8D24-7A4861212AD1}"/>
              </a:ext>
            </a:extLst>
          </p:cNvPr>
          <p:cNvSpPr txBox="1"/>
          <p:nvPr/>
        </p:nvSpPr>
        <p:spPr>
          <a:xfrm>
            <a:off x="615462" y="1863969"/>
            <a:ext cx="5088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2600" dirty="0">
                <a:effectLst/>
                <a:ea typeface="Times New Roman" panose="02020603050405020304" pitchFamily="18" charset="0"/>
              </a:rPr>
              <a:t>Witness allowed approximately 30 seconds to answer each question.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2600" dirty="0">
                <a:effectLst/>
                <a:ea typeface="Times New Roman" panose="02020603050405020304" pitchFamily="18" charset="0"/>
              </a:rPr>
              <a:t>If response exceeds this, penalize witness for impeding examiner.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2600" dirty="0">
                <a:effectLst/>
                <a:ea typeface="Times New Roman" panose="02020603050405020304" pitchFamily="18" charset="0"/>
              </a:rPr>
              <a:t>However, if examiner asks open-ended questions, witness can take as much time to respond as examiner will allow.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2600" dirty="0">
                <a:effectLst/>
                <a:ea typeface="Times New Roman" panose="02020603050405020304" pitchFamily="18" charset="0"/>
              </a:rPr>
              <a:t>Witness cannot ask questions, except for clarification.</a:t>
            </a:r>
          </a:p>
        </p:txBody>
      </p:sp>
    </p:spTree>
    <p:extLst>
      <p:ext uri="{BB962C8B-B14F-4D97-AF65-F5344CB8AC3E}">
        <p14:creationId xmlns:p14="http://schemas.microsoft.com/office/powerpoint/2010/main" val="33477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4000">
        <p:fade/>
      </p:transition>
    </mc:Choice>
    <mc:Fallback xmlns="">
      <p:transition spd="med" advClick="0" advTm="6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C960E0-6A88-4A79-BAF0-3FCB7E084CA6}"/>
              </a:ext>
            </a:extLst>
          </p:cNvPr>
          <p:cNvSpPr txBox="1"/>
          <p:nvPr/>
        </p:nvSpPr>
        <p:spPr>
          <a:xfrm>
            <a:off x="648929" y="478977"/>
            <a:ext cx="5055182" cy="85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Rebuttals (8 marks)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EA6765-FD39-4A60-9B0E-D391A31471B3}"/>
              </a:ext>
            </a:extLst>
          </p:cNvPr>
          <p:cNvSpPr txBox="1"/>
          <p:nvPr/>
        </p:nvSpPr>
        <p:spPr>
          <a:xfrm>
            <a:off x="547333" y="1349832"/>
            <a:ext cx="5055183" cy="474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No new information allowed.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Rebuttal speech not simply as summary of team’s points.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Teams should </a:t>
            </a:r>
            <a:r>
              <a:rPr lang="en-US" sz="3300" i="1" dirty="0"/>
              <a:t>rebuild</a:t>
            </a:r>
            <a:r>
              <a:rPr lang="en-US" sz="3300" dirty="0"/>
              <a:t> their case by </a:t>
            </a:r>
            <a:r>
              <a:rPr lang="en-US" sz="3300" i="1" dirty="0"/>
              <a:t>contesting</a:t>
            </a:r>
            <a:r>
              <a:rPr lang="en-US" sz="3300" dirty="0"/>
              <a:t> opponent’s criticisms of their arguments during speeches, cross-examination.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3D3335-B5C0-4B5C-A85A-B9ADA0C50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03" y="0"/>
            <a:ext cx="6314116" cy="69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8000">
        <p:fade/>
      </p:transition>
    </mc:Choice>
    <mc:Fallback xmlns="">
      <p:transition spd="med" advClick="0" advTm="5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11D9B-E5B0-4FF7-80E6-5D8B9734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CA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Scoring Chart</a:t>
            </a:r>
            <a:endParaRPr lang="en-CA" sz="6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A9C0E1D-A354-4513-A83E-2D2AC0C91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256864"/>
              </p:ext>
            </p:extLst>
          </p:nvPr>
        </p:nvGraphicFramePr>
        <p:xfrm>
          <a:off x="967154" y="1690688"/>
          <a:ext cx="10392507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818">
                  <a:extLst>
                    <a:ext uri="{9D8B030D-6E8A-4147-A177-3AD203B41FA5}">
                      <a16:colId xmlns:a16="http://schemas.microsoft.com/office/drawing/2014/main" xmlns="" val="2265021775"/>
                    </a:ext>
                  </a:extLst>
                </a:gridCol>
                <a:gridCol w="5101231">
                  <a:extLst>
                    <a:ext uri="{9D8B030D-6E8A-4147-A177-3AD203B41FA5}">
                      <a16:colId xmlns:a16="http://schemas.microsoft.com/office/drawing/2014/main" xmlns="" val="352749986"/>
                    </a:ext>
                  </a:extLst>
                </a:gridCol>
                <a:gridCol w="1900458">
                  <a:extLst>
                    <a:ext uri="{9D8B030D-6E8A-4147-A177-3AD203B41FA5}">
                      <a16:colId xmlns:a16="http://schemas.microsoft.com/office/drawing/2014/main" xmlns="" val="3235172313"/>
                    </a:ext>
                  </a:extLst>
                </a:gridCol>
              </a:tblGrid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Score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Description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% of Scores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550615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50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Impossible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 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409624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48 - 49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Incredible, astounding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0.5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867186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45 - 47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Excellent, superlative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4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016651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40 - 44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Very good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25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93027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36 - 39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Good, average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45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9013684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33 - 35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Satisfactory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15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163896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30 - 32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Below average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7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985316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26 - 29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Poor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3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582842"/>
                  </a:ext>
                </a:extLst>
              </a:tr>
              <a:tr h="439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25 and under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>
                          <a:effectLst/>
                        </a:rPr>
                        <a:t>Unprepared, violates rules</a:t>
                      </a:r>
                      <a:endParaRPr lang="en-C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CA" sz="3200" dirty="0">
                          <a:effectLst/>
                        </a:rPr>
                        <a:t>0.5</a:t>
                      </a:r>
                      <a:endParaRPr lang="en-C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7120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9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2000">
        <p:fade/>
      </p:transition>
    </mc:Choice>
    <mc:Fallback xmlns="">
      <p:transition spd="med" advClick="0" advTm="5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3453D-ABD9-4EDD-8E7E-8273A577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Impromptu Round Ends Debate Tournaments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37F52C-0875-4A14-8B12-068F0FF0E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5667632" cy="4938712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Uses modified times: 4-minute speeches, 2-minute cross-ex; 2-minute rebuttals.</a:t>
            </a:r>
          </a:p>
          <a:p>
            <a:pPr lvl="0"/>
            <a:r>
              <a:rPr lang="en-CA" dirty="0"/>
              <a:t>Emphasizes </a:t>
            </a:r>
            <a:r>
              <a:rPr lang="en-CA" i="1" dirty="0"/>
              <a:t>agility of thought</a:t>
            </a:r>
            <a:r>
              <a:rPr lang="en-CA" dirty="0"/>
              <a:t>, wit, humour, counter-toning strategy</a:t>
            </a:r>
          </a:p>
          <a:p>
            <a:pPr lvl="0"/>
            <a:r>
              <a:rPr lang="en-CA" dirty="0"/>
              <a:t>Depth, breadth of factual evidence of less importance but...</a:t>
            </a:r>
          </a:p>
          <a:p>
            <a:pPr lvl="0"/>
            <a:r>
              <a:rPr lang="en-US" dirty="0"/>
              <a:t>In Pro-Con, topics are of a more light-hearted nature.</a:t>
            </a:r>
            <a:endParaRPr lang="en-CA" dirty="0"/>
          </a:p>
          <a:p>
            <a:pPr lvl="0"/>
            <a:r>
              <a:rPr lang="en-CA" dirty="0"/>
              <a:t>No electronic devices, help from coaches, or parents allowed.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A picture containing person, indoor, conference room&#10;&#10;Description automatically generated">
            <a:extLst>
              <a:ext uri="{FF2B5EF4-FFF2-40B4-BE49-F238E27FC236}">
                <a16:creationId xmlns:a16="http://schemas.microsoft.com/office/drawing/2014/main" xmlns="" id="{5D9F406B-48E7-4D30-9547-23AA0A0FC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40"/>
            <a:ext cx="5890846" cy="44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0">
        <p:fade/>
      </p:transition>
    </mc:Choice>
    <mc:Fallback xmlns="">
      <p:transition spd="med" advClick="0" advTm="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63187-D381-452E-B0CD-1D5456B7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80196" y="2724637"/>
            <a:ext cx="5579086" cy="1325563"/>
          </a:xfrm>
        </p:spPr>
        <p:txBody>
          <a:bodyPr>
            <a:noAutofit/>
          </a:bodyPr>
          <a:lstStyle/>
          <a:p>
            <a:r>
              <a:rPr lang="en-US" sz="7700" b="1" dirty="0">
                <a:latin typeface="+mn-lt"/>
              </a:rPr>
              <a:t>General Tips</a:t>
            </a:r>
            <a:endParaRPr lang="en-CA" sz="7700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B4039D8-FE08-4E30-90B8-042509245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6" y="342827"/>
            <a:ext cx="7631723" cy="6172346"/>
          </a:xfrm>
          <a:prstGeom prst="rect">
            <a:avLst/>
          </a:prstGeom>
        </p:spPr>
      </p:pic>
      <p:pic>
        <p:nvPicPr>
          <p:cNvPr id="3" name="Recording 30">
            <a:hlinkClick r:id="" action="ppaction://media"/>
            <a:extLst>
              <a:ext uri="{FF2B5EF4-FFF2-40B4-BE49-F238E27FC236}">
                <a16:creationId xmlns:a16="http://schemas.microsoft.com/office/drawing/2014/main" xmlns="" id="{EE014004-3E3E-49C0-A635-448602828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5435" y="60631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2000">
        <p:fade/>
      </p:transition>
    </mc:Choice>
    <mc:Fallback xmlns="">
      <p:transition spd="med" advClick="0" advTm="8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8A067-4D7A-4B32-873E-16D11B89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7200" b="1" dirty="0">
                <a:effectLst/>
                <a:latin typeface="+mn-lt"/>
                <a:ea typeface="Arial" panose="020B0604020202020204" pitchFamily="34" charset="0"/>
              </a:rPr>
              <a:t>Tournament Schedule</a:t>
            </a:r>
            <a:endParaRPr lang="en-CA" sz="7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2EA2A0-903C-44C3-A690-C57DF5DAE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230" y="1825625"/>
            <a:ext cx="10029496" cy="4811658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3100" dirty="0">
                <a:solidFill>
                  <a:srgbClr val="201F1E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8:30 to 9:00 - Sign in for Registration (Timekeepers and Students and judges will check off their names on a Google doc below)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3100" dirty="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3100" dirty="0">
                <a:solidFill>
                  <a:srgbClr val="201F1E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9:00 to 10:00 - Briefing for Judges and Debaters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3100" dirty="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3100" dirty="0">
                <a:solidFill>
                  <a:srgbClr val="201F1E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10:00 to 11:00 - Round One (prepared)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3100" dirty="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3100" dirty="0">
                <a:solidFill>
                  <a:srgbClr val="201F1E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11:00 to 12:00 - Lunch and preparation for Round Two (impromptu)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3100" dirty="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3100" dirty="0">
                <a:solidFill>
                  <a:srgbClr val="201F1E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12:00 to 1:00 - Round Two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3100" dirty="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3100" dirty="0">
                <a:solidFill>
                  <a:srgbClr val="201F1E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1:30 - Announcement of Results</a:t>
            </a:r>
            <a:endParaRPr lang="en-CA" sz="3100" dirty="0">
              <a:effectLst/>
              <a:ea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44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8000">
        <p:fade/>
      </p:transition>
    </mc:Choice>
    <mc:Fallback xmlns="">
      <p:transition spd="med" advClick="0" advTm="5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09C2A-9688-433E-B145-9AFFC19A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Speeches are Judged on Their Merits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C2FA3B-8859-4C3A-9680-32FF6FC8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Judges will not evaluate speeches for what has not been offered as arguments.</a:t>
            </a:r>
          </a:p>
          <a:p>
            <a:r>
              <a:rPr lang="en-US" sz="3600" dirty="0"/>
              <a:t>They can only judge arguments that have been presented.</a:t>
            </a:r>
          </a:p>
          <a:p>
            <a:r>
              <a:rPr lang="en-US" sz="3600" dirty="0"/>
              <a:t>Having said that, judges can note a debater’s ability or inability to critique opponents’ arguments.</a:t>
            </a:r>
          </a:p>
          <a:p>
            <a:r>
              <a:rPr lang="en-US" sz="3600" dirty="0"/>
              <a:t>Look for clear language and logic concepts that identify fallacies or rhetorical strategies.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3146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1000">
        <p:fade/>
      </p:transition>
    </mc:Choice>
    <mc:Fallback xmlns="">
      <p:transition spd="med" advClick="0" advTm="7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8C1C2-C091-413B-B62F-1C92409E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51" y="365125"/>
            <a:ext cx="59025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debate ends…</a:t>
            </a:r>
            <a:endParaRPr lang="en-CA" sz="6000" b="1" dirty="0"/>
          </a:p>
        </p:txBody>
      </p:sp>
      <p:pic>
        <p:nvPicPr>
          <p:cNvPr id="5" name="Content Placeholder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xmlns="" id="{7A618798-9F58-4DE5-9C9D-F1A4DC491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84" y="0"/>
            <a:ext cx="5762965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A907AC-F201-4250-B847-50B2B4F89707}"/>
              </a:ext>
            </a:extLst>
          </p:cNvPr>
          <p:cNvSpPr txBox="1"/>
          <p:nvPr/>
        </p:nvSpPr>
        <p:spPr>
          <a:xfrm>
            <a:off x="668214" y="1647378"/>
            <a:ext cx="57629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3200" dirty="0">
                <a:effectLst/>
                <a:ea typeface="Times New Roman" panose="02020603050405020304" pitchFamily="18" charset="0"/>
              </a:rPr>
              <a:t>Judges should make oral comments after the debate.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3200" dirty="0">
                <a:effectLst/>
                <a:ea typeface="Times New Roman" panose="02020603050405020304" pitchFamily="18" charset="0"/>
              </a:rPr>
              <a:t>Be detailed, descriptive, specific.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3200" dirty="0">
                <a:effectLst/>
                <a:ea typeface="Times New Roman" panose="02020603050405020304" pitchFamily="18" charset="0"/>
              </a:rPr>
              <a:t>Avoid signs of inattentiveness like </a:t>
            </a:r>
            <a:r>
              <a:rPr lang="en-CA" sz="3200" dirty="0"/>
              <a:t>sleeping, texting or eating</a:t>
            </a:r>
            <a:r>
              <a:rPr lang="en-CA" sz="32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914400" algn="l"/>
                <a:tab pos="360045" algn="l"/>
              </a:tabLst>
            </a:pPr>
            <a:r>
              <a:rPr lang="en-CA" sz="3200" dirty="0">
                <a:effectLst/>
                <a:ea typeface="Times New Roman" panose="02020603050405020304" pitchFamily="18" charset="0"/>
              </a:rPr>
              <a:t>Judges stay behind if you have further questions.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65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5000">
        <p:fade/>
      </p:transition>
    </mc:Choice>
    <mc:Fallback xmlns="">
      <p:transition spd="med" advClick="0" advTm="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9B9C8-3E09-41E4-B9AC-12EC45A3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 for Your Generosity</a:t>
            </a:r>
            <a:endParaRPr lang="en-CA" sz="5400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F76B4E9-36BF-494B-8F66-CDA963B34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8" y="1637298"/>
            <a:ext cx="4431324" cy="48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000">
        <p:fade/>
      </p:transition>
    </mc:Choice>
    <mc:Fallback xmlns=""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89AE1-4603-4801-AF3C-AF91A1D9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Online Tournament Reminders</a:t>
            </a:r>
            <a:endParaRPr lang="en-CA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72000-C7A5-4F18-ABD6-B43953D2D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9435"/>
            <a:ext cx="5424880" cy="4913440"/>
          </a:xfrm>
        </p:spPr>
        <p:txBody>
          <a:bodyPr>
            <a:normAutofit fontScale="92500" lnSpcReduction="10000"/>
          </a:bodyPr>
          <a:lstStyle/>
          <a:p>
            <a:r>
              <a:rPr lang="en-CA" sz="2600" dirty="0">
                <a:effectLst/>
                <a:ea typeface="Arial" panose="020B0604020202020204" pitchFamily="34" charset="0"/>
              </a:rPr>
              <a:t>Make sure you have an updated version of Zoom. </a:t>
            </a:r>
          </a:p>
          <a:p>
            <a:r>
              <a:rPr lang="en-CA" sz="2600" dirty="0">
                <a:effectLst/>
                <a:ea typeface="Arial" panose="020B0604020202020204" pitchFamily="34" charset="0"/>
              </a:rPr>
              <a:t>You must use your real name on Zoom. </a:t>
            </a:r>
          </a:p>
          <a:p>
            <a:r>
              <a:rPr lang="en-CA" sz="2600" dirty="0">
                <a:effectLst/>
                <a:ea typeface="Arial" panose="020B0604020202020204" pitchFamily="34" charset="0"/>
              </a:rPr>
              <a:t>No recording or screenshots during debates. </a:t>
            </a:r>
          </a:p>
          <a:p>
            <a:r>
              <a:rPr lang="en-CA" sz="2600" dirty="0">
                <a:ea typeface="Arial" panose="020B0604020202020204" pitchFamily="34" charset="0"/>
              </a:rPr>
              <a:t>Debaters</a:t>
            </a:r>
            <a:r>
              <a:rPr lang="en-CA" sz="2600" dirty="0">
                <a:effectLst/>
                <a:ea typeface="Arial" panose="020B0604020202020204" pitchFamily="34" charset="0"/>
              </a:rPr>
              <a:t> should have their cameras on when they are speaking, questioning, or being questioned. </a:t>
            </a:r>
          </a:p>
          <a:p>
            <a:r>
              <a:rPr lang="en-CA" sz="2600" dirty="0">
                <a:effectLst/>
                <a:ea typeface="Arial" panose="020B0604020202020204" pitchFamily="34" charset="0"/>
              </a:rPr>
              <a:t>If someone gets bumped out of Zoom, the judge can wait 5 minutes or a reasonable time. </a:t>
            </a:r>
          </a:p>
          <a:p>
            <a:r>
              <a:rPr lang="en-CA" sz="2600" dirty="0">
                <a:effectLst/>
                <a:ea typeface="Arial" panose="020B0604020202020204" pitchFamily="34" charset="0"/>
              </a:rPr>
              <a:t>If the debater cannot get into Zoom, call partner’s phone and put it on speakerphone.</a:t>
            </a:r>
          </a:p>
          <a:p>
            <a:endParaRPr lang="en-CA" dirty="0"/>
          </a:p>
        </p:txBody>
      </p:sp>
      <p:pic>
        <p:nvPicPr>
          <p:cNvPr id="13" name="Picture 12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9D2A0286-F4B9-42C5-B551-F395979DE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33" y="1860795"/>
            <a:ext cx="5090721" cy="41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9000">
        <p:fade/>
      </p:transition>
    </mc:Choice>
    <mc:Fallback xmlns="">
      <p:transition spd="med" advClick="0" advTm="5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43E1B-B7AE-4616-BD83-E0F95A04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200" b="1" dirty="0">
                <a:effectLst/>
                <a:latin typeface="+mn-lt"/>
                <a:ea typeface="Arial" panose="020B0604020202020204" pitchFamily="34" charset="0"/>
              </a:rPr>
              <a:t>To change your name on Zoom:</a:t>
            </a:r>
            <a:endParaRPr lang="en-CA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8B83DB-0EA6-4867-8EA3-52AE5168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538" y="1825625"/>
            <a:ext cx="9285890" cy="4795892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CA" sz="3200" u="none" strike="noStrike" dirty="0">
                <a:effectLst/>
                <a:ea typeface="Arial" panose="020B0604020202020204" pitchFamily="34" charset="0"/>
              </a:rPr>
              <a:t>Click </a:t>
            </a:r>
            <a:r>
              <a:rPr lang="en-CA" sz="3200" b="1" i="1" u="none" strike="noStrike" dirty="0">
                <a:effectLst/>
                <a:ea typeface="Arial" panose="020B0604020202020204" pitchFamily="34" charset="0"/>
              </a:rPr>
              <a:t>Participants</a:t>
            </a:r>
            <a:r>
              <a:rPr lang="en-CA" sz="3200" u="none" strike="noStrike" dirty="0">
                <a:effectLst/>
                <a:ea typeface="Arial" panose="020B0604020202020204" pitchFamily="34" charset="0"/>
              </a:rPr>
              <a:t> tab at bottom of screen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CA" sz="3200" u="none" strike="noStrike" dirty="0">
                <a:effectLst/>
                <a:ea typeface="Arial" panose="020B0604020202020204" pitchFamily="34" charset="0"/>
              </a:rPr>
              <a:t>Beside your name on the right side of the screen, click </a:t>
            </a:r>
            <a:r>
              <a:rPr lang="en-CA" sz="3200" b="1" i="1" u="none" strike="noStrike" dirty="0">
                <a:effectLst/>
                <a:ea typeface="Arial" panose="020B0604020202020204" pitchFamily="34" charset="0"/>
              </a:rPr>
              <a:t>More</a:t>
            </a:r>
            <a:r>
              <a:rPr lang="en-CA" sz="3200" u="none" strike="noStrike" dirty="0">
                <a:effectLst/>
                <a:ea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CA" sz="3200" u="none" strike="noStrike" dirty="0">
                <a:effectLst/>
                <a:ea typeface="Arial" panose="020B0604020202020204" pitchFamily="34" charset="0"/>
              </a:rPr>
              <a:t>Click </a:t>
            </a:r>
            <a:r>
              <a:rPr lang="en-CA" sz="3200" b="1" i="1" u="none" strike="noStrike" dirty="0">
                <a:effectLst/>
                <a:ea typeface="Arial" panose="020B0604020202020204" pitchFamily="34" charset="0"/>
              </a:rPr>
              <a:t>Rename</a:t>
            </a:r>
            <a:r>
              <a:rPr lang="en-CA" sz="3200" u="none" strike="noStrike" dirty="0">
                <a:effectLst/>
                <a:ea typeface="Arial" panose="020B0604020202020204" pitchFamily="34" charset="0"/>
              </a:rPr>
              <a:t>. </a:t>
            </a:r>
            <a:r>
              <a:rPr lang="en-CA" sz="3200" u="none" strike="noStrike" dirty="0">
                <a:effectLst/>
                <a:highlight>
                  <a:srgbClr val="FFFF00"/>
                </a:highlight>
                <a:ea typeface="Arial" panose="020B0604020202020204" pitchFamily="34" charset="0"/>
              </a:rPr>
              <a:t>Put your surname first, then a comma, then your first name</a:t>
            </a:r>
            <a:r>
              <a:rPr lang="en-CA" sz="3200" u="none" strike="noStrike" dirty="0">
                <a:effectLst/>
                <a:ea typeface="Arial" panose="020B0604020202020204" pitchFamily="34" charset="0"/>
              </a:rPr>
              <a:t>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3200" dirty="0">
              <a:effectLst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 dirty="0">
                <a:effectLst/>
                <a:ea typeface="Arial" panose="020B0604020202020204" pitchFamily="34" charset="0"/>
              </a:rPr>
              <a:t>ZOOM LINK FOR DEBATE:</a:t>
            </a:r>
            <a:endParaRPr lang="en-CA" sz="3200" dirty="0">
              <a:effectLst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Arial" panose="020B0604020202020204" pitchFamily="34" charset="0"/>
              </a:rPr>
              <a:t>Da Costa, Michael (Brebeuf) is inviting you to a scheduled Zoom meeting.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Arial" panose="020B0604020202020204" pitchFamily="34" charset="0"/>
              </a:rPr>
              <a:t>https</a:t>
            </a:r>
            <a:r>
              <a:rPr lang="en-US" sz="3200" dirty="0">
                <a:ea typeface="Arial" panose="020B0604020202020204" pitchFamily="34" charset="0"/>
              </a:rPr>
              <a:t>://tcdsb.zoom.us/j/95782507166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Arial" panose="020B0604020202020204" pitchFamily="34" charset="0"/>
              </a:rPr>
              <a:t>Meeting </a:t>
            </a:r>
            <a:r>
              <a:rPr lang="en-US" sz="3200" dirty="0">
                <a:ea typeface="Arial" panose="020B0604020202020204" pitchFamily="34" charset="0"/>
              </a:rPr>
              <a:t>ID: 957 8250 7166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3200" dirty="0">
              <a:effectLst/>
              <a:ea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5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4000">
        <p:fade/>
      </p:transition>
    </mc:Choice>
    <mc:Fallback xmlns="">
      <p:transition spd="med" advClick="0" advTm="4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2681D44A-989C-4481-A27C-2E2BD727E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204">
            <a:off x="347109" y="2142621"/>
            <a:ext cx="4568903" cy="3777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D4894-B983-4057-B1F9-A292C91DE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78169"/>
            <a:ext cx="12192000" cy="884209"/>
          </a:xfrm>
        </p:spPr>
        <p:txBody>
          <a:bodyPr>
            <a:normAutofit fontScale="90000"/>
          </a:bodyPr>
          <a:lstStyle/>
          <a:p>
            <a:r>
              <a:rPr lang="en-CA" b="1" dirty="0">
                <a:latin typeface="+mn-lt"/>
              </a:rPr>
              <a:t>Debate Guidelines and Ballot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xmlns="" id="{9AD7ACB5-5562-4566-B908-6EEE8A8E3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693">
            <a:off x="3423036" y="2195296"/>
            <a:ext cx="4567805" cy="4726488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6EB0341E-7FBC-403F-A591-F727CFF40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064">
            <a:off x="7717681" y="2168264"/>
            <a:ext cx="4323283" cy="47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8000">
        <p:fade/>
      </p:transition>
    </mc:Choice>
    <mc:Fallback xmlns="">
      <p:transition spd="med" advClick="0" advTm="4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D27EAC16-DA01-4D1C-BC13-9A7EA63E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62" y="169482"/>
            <a:ext cx="6638044" cy="651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0">
        <p:fade/>
      </p:transition>
    </mc:Choice>
    <mc:Fallback xmlns="">
      <p:transition spd="med"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140C05-970B-4CC6-89B5-9C5667D9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25" y="382648"/>
            <a:ext cx="8586149" cy="63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0">
        <p:fade/>
      </p:transition>
    </mc:Choice>
    <mc:Fallback xmlns="">
      <p:transition spd="med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240E3-20CD-4B93-9071-645026D4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59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School teams…</a:t>
            </a:r>
            <a:endParaRPr lang="en-CA" sz="6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54CE4-3C6A-42EF-AE78-3F27AC03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0" y="1642820"/>
            <a:ext cx="9370244" cy="4897465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CA" sz="3600" dirty="0"/>
              <a:t>Consist of 4 debaters, 2 on an affirmative side, 2 on a negative side.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CA" sz="3600" dirty="0"/>
              <a:t>Team sides remain AFF or NEG throughout three rounds of debate: no partner or side switches are allowed during tournaments.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1 rounds of prepared debate, 1 round of impromptu debate; produces 1 ballot per round.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1 adult registers, judges per team.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CA" sz="36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7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000">
        <p:fade/>
      </p:transition>
    </mc:Choice>
    <mc:Fallback xmlns="">
      <p:transition spd="med"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1482</Words>
  <Application>Microsoft Office PowerPoint</Application>
  <PresentationFormat>Widescreen</PresentationFormat>
  <Paragraphs>183</Paragraphs>
  <Slides>32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PowerPoint Presentation</vt:lpstr>
      <vt:lpstr>Thank You for Volunteering</vt:lpstr>
      <vt:lpstr>Tournament Schedule</vt:lpstr>
      <vt:lpstr>Online Tournament Reminders</vt:lpstr>
      <vt:lpstr>To change your name on Zoom:</vt:lpstr>
      <vt:lpstr>Debate Guidelines and Ballot</vt:lpstr>
      <vt:lpstr>PowerPoint Presentation</vt:lpstr>
      <vt:lpstr>PowerPoint Presentation</vt:lpstr>
      <vt:lpstr>School teams…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Cross-examining the Witness</vt:lpstr>
      <vt:lpstr>PowerPoint Presentation</vt:lpstr>
      <vt:lpstr>PowerPoint Presentation</vt:lpstr>
      <vt:lpstr>Specific Points of Interest for Judges</vt:lpstr>
      <vt:lpstr>What an Effective Speech Looks Like:  Delivery (10 marks)</vt:lpstr>
      <vt:lpstr>Speech Content (20 marks)</vt:lpstr>
      <vt:lpstr>PowerPoint Presentation</vt:lpstr>
      <vt:lpstr>PowerPoint Presentation</vt:lpstr>
      <vt:lpstr>PowerPoint Presentation</vt:lpstr>
      <vt:lpstr>Scoring Chart</vt:lpstr>
      <vt:lpstr>Impromptu Round Ends Debate Tournaments</vt:lpstr>
      <vt:lpstr>General Tips</vt:lpstr>
      <vt:lpstr>Speeches are Judged on Their Merits</vt:lpstr>
      <vt:lpstr>After debate ends…</vt:lpstr>
      <vt:lpstr>Thank You for Your Generosity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Santino Bellisario</dc:creator>
  <cp:lastModifiedBy>Da Costa, Michael (Brebeuf)</cp:lastModifiedBy>
  <cp:revision>123</cp:revision>
  <dcterms:created xsi:type="dcterms:W3CDTF">2018-04-12T23:40:32Z</dcterms:created>
  <dcterms:modified xsi:type="dcterms:W3CDTF">2021-10-20T19:01:43Z</dcterms:modified>
</cp:coreProperties>
</file>